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57" r:id="rId4"/>
    <p:sldId id="258" r:id="rId5"/>
    <p:sldId id="266" r:id="rId6"/>
    <p:sldId id="274" r:id="rId7"/>
    <p:sldId id="275" r:id="rId8"/>
    <p:sldId id="259" r:id="rId9"/>
    <p:sldId id="261" r:id="rId10"/>
    <p:sldId id="262" r:id="rId11"/>
    <p:sldId id="288" r:id="rId12"/>
    <p:sldId id="267" r:id="rId13"/>
    <p:sldId id="263" r:id="rId14"/>
    <p:sldId id="289" r:id="rId15"/>
    <p:sldId id="268" r:id="rId16"/>
    <p:sldId id="269" r:id="rId17"/>
    <p:sldId id="270" r:id="rId18"/>
    <p:sldId id="276" r:id="rId19"/>
    <p:sldId id="272" r:id="rId20"/>
    <p:sldId id="273" r:id="rId21"/>
    <p:sldId id="282" r:id="rId22"/>
    <p:sldId id="283" r:id="rId23"/>
    <p:sldId id="279" r:id="rId24"/>
    <p:sldId id="277" r:id="rId25"/>
    <p:sldId id="278" r:id="rId26"/>
    <p:sldId id="280" r:id="rId27"/>
    <p:sldId id="285" r:id="rId28"/>
    <p:sldId id="281" r:id="rId29"/>
    <p:sldId id="286" r:id="rId30"/>
    <p:sldId id="284" r:id="rId31"/>
    <p:sldId id="287" r:id="rId32"/>
    <p:sldId id="290" r:id="rId33"/>
    <p:sldId id="291" r:id="rId34"/>
    <p:sldId id="292" r:id="rId35"/>
    <p:sldId id="293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5D1BFE-A9F7-4805-A8F3-5C8EA54F20DB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F042E680-F575-40BD-9A54-7166669BBB84}">
      <dgm:prSet phldrT="[Text]"/>
      <dgm:spPr/>
      <dgm:t>
        <a:bodyPr/>
        <a:lstStyle/>
        <a:p>
          <a:r>
            <a:rPr lang="en-US" dirty="0" smtClean="0"/>
            <a:t>Parsing</a:t>
          </a:r>
          <a:endParaRPr lang="en-US" dirty="0"/>
        </a:p>
      </dgm:t>
    </dgm:pt>
    <dgm:pt modelId="{3A672C8A-948B-4DA0-A1A0-4707CDDE6384}" type="parTrans" cxnId="{78704B05-6784-469A-8AD4-47A1D761089F}">
      <dgm:prSet/>
      <dgm:spPr/>
      <dgm:t>
        <a:bodyPr/>
        <a:lstStyle/>
        <a:p>
          <a:endParaRPr lang="en-US"/>
        </a:p>
      </dgm:t>
    </dgm:pt>
    <dgm:pt modelId="{3C4A535F-3871-40DC-9B62-AB7DBB99A0B2}" type="sibTrans" cxnId="{78704B05-6784-469A-8AD4-47A1D761089F}">
      <dgm:prSet/>
      <dgm:spPr/>
      <dgm:t>
        <a:bodyPr/>
        <a:lstStyle/>
        <a:p>
          <a:endParaRPr lang="en-US"/>
        </a:p>
      </dgm:t>
    </dgm:pt>
    <dgm:pt modelId="{4E13071B-2D8A-4576-9B02-BBC1AC80A866}">
      <dgm:prSet phldrT="[Text]"/>
      <dgm:spPr/>
      <dgm:t>
        <a:bodyPr/>
        <a:lstStyle/>
        <a:p>
          <a:r>
            <a:rPr lang="en-US" dirty="0" smtClean="0"/>
            <a:t>Binding</a:t>
          </a:r>
          <a:endParaRPr lang="en-US" dirty="0"/>
        </a:p>
      </dgm:t>
    </dgm:pt>
    <dgm:pt modelId="{0D283A00-4D8D-4B36-A1C0-64BE4A3258C9}" type="parTrans" cxnId="{3D711CC1-8E68-43B9-82C4-BD47BF9B9B09}">
      <dgm:prSet/>
      <dgm:spPr/>
      <dgm:t>
        <a:bodyPr/>
        <a:lstStyle/>
        <a:p>
          <a:endParaRPr lang="en-US"/>
        </a:p>
      </dgm:t>
    </dgm:pt>
    <dgm:pt modelId="{6E7C7E1F-5DDB-48C2-A733-630CCF9FE162}" type="sibTrans" cxnId="{3D711CC1-8E68-43B9-82C4-BD47BF9B9B09}">
      <dgm:prSet/>
      <dgm:spPr/>
      <dgm:t>
        <a:bodyPr/>
        <a:lstStyle/>
        <a:p>
          <a:endParaRPr lang="en-US"/>
        </a:p>
      </dgm:t>
    </dgm:pt>
    <dgm:pt modelId="{5EAE9DD7-6510-4583-A181-6C5A221FB748}">
      <dgm:prSet phldrT="[Text]"/>
      <dgm:spPr/>
      <dgm:t>
        <a:bodyPr/>
        <a:lstStyle/>
        <a:p>
          <a:r>
            <a:rPr lang="en-US" dirty="0" smtClean="0"/>
            <a:t>Optimization</a:t>
          </a:r>
          <a:endParaRPr lang="en-US" dirty="0"/>
        </a:p>
      </dgm:t>
    </dgm:pt>
    <dgm:pt modelId="{CD1BC4E2-3615-4A3F-B9AB-6713FC446082}" type="parTrans" cxnId="{527B27A6-1AF4-4D1A-85A2-3AC447DB5609}">
      <dgm:prSet/>
      <dgm:spPr/>
      <dgm:t>
        <a:bodyPr/>
        <a:lstStyle/>
        <a:p>
          <a:endParaRPr lang="en-US"/>
        </a:p>
      </dgm:t>
    </dgm:pt>
    <dgm:pt modelId="{3C617ED2-2E0B-407E-8998-7773B581F817}" type="sibTrans" cxnId="{527B27A6-1AF4-4D1A-85A2-3AC447DB5609}">
      <dgm:prSet/>
      <dgm:spPr/>
      <dgm:t>
        <a:bodyPr/>
        <a:lstStyle/>
        <a:p>
          <a:endParaRPr lang="en-US"/>
        </a:p>
      </dgm:t>
    </dgm:pt>
    <dgm:pt modelId="{4DFB2175-E5F6-4CD4-AC01-4F620230D783}">
      <dgm:prSet phldrT="[Text]"/>
      <dgm:spPr/>
      <dgm:t>
        <a:bodyPr/>
        <a:lstStyle/>
        <a:p>
          <a:r>
            <a:rPr lang="en-US" dirty="0" smtClean="0"/>
            <a:t>Statement</a:t>
          </a:r>
          <a:endParaRPr lang="en-US" dirty="0"/>
        </a:p>
      </dgm:t>
    </dgm:pt>
    <dgm:pt modelId="{158DF0F1-CC3E-40BD-A89C-3A6926E04DBB}" type="parTrans" cxnId="{D0174DE5-8841-40F0-B03A-939EF386EBD4}">
      <dgm:prSet/>
      <dgm:spPr/>
      <dgm:t>
        <a:bodyPr/>
        <a:lstStyle/>
        <a:p>
          <a:endParaRPr lang="en-US"/>
        </a:p>
      </dgm:t>
    </dgm:pt>
    <dgm:pt modelId="{F7CA5848-D7A5-4113-9215-2719F3C2725E}" type="sibTrans" cxnId="{D0174DE5-8841-40F0-B03A-939EF386EBD4}">
      <dgm:prSet/>
      <dgm:spPr/>
      <dgm:t>
        <a:bodyPr/>
        <a:lstStyle/>
        <a:p>
          <a:endParaRPr lang="en-US"/>
        </a:p>
      </dgm:t>
    </dgm:pt>
    <dgm:pt modelId="{96045FD1-16BD-4186-963D-504DF84374E0}">
      <dgm:prSet phldrT="[Text]"/>
      <dgm:spPr/>
      <dgm:t>
        <a:bodyPr/>
        <a:lstStyle/>
        <a:p>
          <a:r>
            <a:rPr lang="en-US" dirty="0" smtClean="0"/>
            <a:t>Execution</a:t>
          </a:r>
          <a:endParaRPr lang="en-US" dirty="0"/>
        </a:p>
      </dgm:t>
    </dgm:pt>
    <dgm:pt modelId="{0283E220-D8DC-4DDA-95E8-0F447B4258CE}" type="parTrans" cxnId="{A59F6493-A1E0-4462-A195-B352B5B5A8E8}">
      <dgm:prSet/>
      <dgm:spPr/>
      <dgm:t>
        <a:bodyPr/>
        <a:lstStyle/>
        <a:p>
          <a:endParaRPr lang="en-US"/>
        </a:p>
      </dgm:t>
    </dgm:pt>
    <dgm:pt modelId="{10ACBDDD-C747-4B6A-8AA5-A7C84F8DDAE0}" type="sibTrans" cxnId="{A59F6493-A1E0-4462-A195-B352B5B5A8E8}">
      <dgm:prSet/>
      <dgm:spPr/>
      <dgm:t>
        <a:bodyPr/>
        <a:lstStyle/>
        <a:p>
          <a:endParaRPr lang="en-US"/>
        </a:p>
      </dgm:t>
    </dgm:pt>
    <dgm:pt modelId="{28E76198-BBF6-4B43-9D5B-8B0F39CD2334}">
      <dgm:prSet phldrT="[Text]"/>
      <dgm:spPr/>
      <dgm:t>
        <a:bodyPr/>
        <a:lstStyle/>
        <a:p>
          <a:r>
            <a:rPr lang="en-US" dirty="0" smtClean="0"/>
            <a:t>Results</a:t>
          </a:r>
          <a:endParaRPr lang="en-US" dirty="0"/>
        </a:p>
      </dgm:t>
    </dgm:pt>
    <dgm:pt modelId="{C465195A-8344-4976-A602-DDA22DAA3CD4}" type="parTrans" cxnId="{ADFF4C16-B2D8-4D48-907A-AC3A951409AF}">
      <dgm:prSet/>
      <dgm:spPr/>
      <dgm:t>
        <a:bodyPr/>
        <a:lstStyle/>
        <a:p>
          <a:endParaRPr lang="en-US"/>
        </a:p>
      </dgm:t>
    </dgm:pt>
    <dgm:pt modelId="{F3136789-2832-442C-9521-DF504CB8509D}" type="sibTrans" cxnId="{ADFF4C16-B2D8-4D48-907A-AC3A951409AF}">
      <dgm:prSet/>
      <dgm:spPr/>
      <dgm:t>
        <a:bodyPr/>
        <a:lstStyle/>
        <a:p>
          <a:endParaRPr lang="en-US"/>
        </a:p>
      </dgm:t>
    </dgm:pt>
    <dgm:pt modelId="{55A9B496-B94D-41FE-AC49-845DC1C742F6}" type="pres">
      <dgm:prSet presAssocID="{0A5D1BFE-A9F7-4805-A8F3-5C8EA54F20DB}" presName="Name0" presStyleCnt="0">
        <dgm:presLayoutVars>
          <dgm:dir/>
          <dgm:animLvl val="lvl"/>
          <dgm:resizeHandles val="exact"/>
        </dgm:presLayoutVars>
      </dgm:prSet>
      <dgm:spPr/>
    </dgm:pt>
    <dgm:pt modelId="{E95FEAC4-0D8D-49C5-82F2-79B164801DA8}" type="pres">
      <dgm:prSet presAssocID="{4DFB2175-E5F6-4CD4-AC01-4F620230D78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A37A7E-6F9C-4C81-A643-4667CCBC025B}" type="pres">
      <dgm:prSet presAssocID="{F7CA5848-D7A5-4113-9215-2719F3C2725E}" presName="parTxOnlySpace" presStyleCnt="0"/>
      <dgm:spPr/>
    </dgm:pt>
    <dgm:pt modelId="{23A1A98E-56C1-4278-9E27-1EFAE67627A6}" type="pres">
      <dgm:prSet presAssocID="{F042E680-F575-40BD-9A54-7166669BBB84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408EA2-B98C-45E2-9CE5-5A2A0727A910}" type="pres">
      <dgm:prSet presAssocID="{3C4A535F-3871-40DC-9B62-AB7DBB99A0B2}" presName="parTxOnlySpace" presStyleCnt="0"/>
      <dgm:spPr/>
    </dgm:pt>
    <dgm:pt modelId="{767E98FC-EA6B-41B0-BAB3-8BAAFAF27B0F}" type="pres">
      <dgm:prSet presAssocID="{4E13071B-2D8A-4576-9B02-BBC1AC80A866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924A50-D74C-4E0F-8B62-F22E0E37F7B9}" type="pres">
      <dgm:prSet presAssocID="{6E7C7E1F-5DDB-48C2-A733-630CCF9FE162}" presName="parTxOnlySpace" presStyleCnt="0"/>
      <dgm:spPr/>
    </dgm:pt>
    <dgm:pt modelId="{B8817EA5-B1AC-45C9-BDCC-915ECCAFB8A8}" type="pres">
      <dgm:prSet presAssocID="{5EAE9DD7-6510-4583-A181-6C5A221FB748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31BBC1-D7C9-431D-92EF-E1B502F1702E}" type="pres">
      <dgm:prSet presAssocID="{3C617ED2-2E0B-407E-8998-7773B581F817}" presName="parTxOnlySpace" presStyleCnt="0"/>
      <dgm:spPr/>
    </dgm:pt>
    <dgm:pt modelId="{ABE6AC5A-D811-4689-A9A2-0028DCB23D91}" type="pres">
      <dgm:prSet presAssocID="{96045FD1-16BD-4186-963D-504DF84374E0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263799-CBEC-4675-8C39-D74299071295}" type="pres">
      <dgm:prSet presAssocID="{10ACBDDD-C747-4B6A-8AA5-A7C84F8DDAE0}" presName="parTxOnlySpace" presStyleCnt="0"/>
      <dgm:spPr/>
    </dgm:pt>
    <dgm:pt modelId="{F6B2D997-B40F-4E91-A789-3CCC8FBA408E}" type="pres">
      <dgm:prSet presAssocID="{28E76198-BBF6-4B43-9D5B-8B0F39CD2334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6427613-BE8F-4B49-985C-77D390B7D3AF}" type="presOf" srcId="{0A5D1BFE-A9F7-4805-A8F3-5C8EA54F20DB}" destId="{55A9B496-B94D-41FE-AC49-845DC1C742F6}" srcOrd="0" destOrd="0" presId="urn:microsoft.com/office/officeart/2005/8/layout/chevron1"/>
    <dgm:cxn modelId="{D0174DE5-8841-40F0-B03A-939EF386EBD4}" srcId="{0A5D1BFE-A9F7-4805-A8F3-5C8EA54F20DB}" destId="{4DFB2175-E5F6-4CD4-AC01-4F620230D783}" srcOrd="0" destOrd="0" parTransId="{158DF0F1-CC3E-40BD-A89C-3A6926E04DBB}" sibTransId="{F7CA5848-D7A5-4113-9215-2719F3C2725E}"/>
    <dgm:cxn modelId="{B28C069A-3D65-43CC-8FFB-8581D1A250C9}" type="presOf" srcId="{4E13071B-2D8A-4576-9B02-BBC1AC80A866}" destId="{767E98FC-EA6B-41B0-BAB3-8BAAFAF27B0F}" srcOrd="0" destOrd="0" presId="urn:microsoft.com/office/officeart/2005/8/layout/chevron1"/>
    <dgm:cxn modelId="{527B27A6-1AF4-4D1A-85A2-3AC447DB5609}" srcId="{0A5D1BFE-A9F7-4805-A8F3-5C8EA54F20DB}" destId="{5EAE9DD7-6510-4583-A181-6C5A221FB748}" srcOrd="3" destOrd="0" parTransId="{CD1BC4E2-3615-4A3F-B9AB-6713FC446082}" sibTransId="{3C617ED2-2E0B-407E-8998-7773B581F817}"/>
    <dgm:cxn modelId="{3D711CC1-8E68-43B9-82C4-BD47BF9B9B09}" srcId="{0A5D1BFE-A9F7-4805-A8F3-5C8EA54F20DB}" destId="{4E13071B-2D8A-4576-9B02-BBC1AC80A866}" srcOrd="2" destOrd="0" parTransId="{0D283A00-4D8D-4B36-A1C0-64BE4A3258C9}" sibTransId="{6E7C7E1F-5DDB-48C2-A733-630CCF9FE162}"/>
    <dgm:cxn modelId="{4F2B05E3-3959-4D23-9B08-98307BC08285}" type="presOf" srcId="{28E76198-BBF6-4B43-9D5B-8B0F39CD2334}" destId="{F6B2D997-B40F-4E91-A789-3CCC8FBA408E}" srcOrd="0" destOrd="0" presId="urn:microsoft.com/office/officeart/2005/8/layout/chevron1"/>
    <dgm:cxn modelId="{44B1273B-DF85-4E38-8588-6CE3935458BC}" type="presOf" srcId="{F042E680-F575-40BD-9A54-7166669BBB84}" destId="{23A1A98E-56C1-4278-9E27-1EFAE67627A6}" srcOrd="0" destOrd="0" presId="urn:microsoft.com/office/officeart/2005/8/layout/chevron1"/>
    <dgm:cxn modelId="{ADFF4C16-B2D8-4D48-907A-AC3A951409AF}" srcId="{0A5D1BFE-A9F7-4805-A8F3-5C8EA54F20DB}" destId="{28E76198-BBF6-4B43-9D5B-8B0F39CD2334}" srcOrd="5" destOrd="0" parTransId="{C465195A-8344-4976-A602-DDA22DAA3CD4}" sibTransId="{F3136789-2832-442C-9521-DF504CB8509D}"/>
    <dgm:cxn modelId="{ED7453A0-5C28-4C99-A089-799DD15DFF3C}" type="presOf" srcId="{96045FD1-16BD-4186-963D-504DF84374E0}" destId="{ABE6AC5A-D811-4689-A9A2-0028DCB23D91}" srcOrd="0" destOrd="0" presId="urn:microsoft.com/office/officeart/2005/8/layout/chevron1"/>
    <dgm:cxn modelId="{78704B05-6784-469A-8AD4-47A1D761089F}" srcId="{0A5D1BFE-A9F7-4805-A8F3-5C8EA54F20DB}" destId="{F042E680-F575-40BD-9A54-7166669BBB84}" srcOrd="1" destOrd="0" parTransId="{3A672C8A-948B-4DA0-A1A0-4707CDDE6384}" sibTransId="{3C4A535F-3871-40DC-9B62-AB7DBB99A0B2}"/>
    <dgm:cxn modelId="{20CDD89E-57F7-496C-9E75-28666221EA8B}" type="presOf" srcId="{4DFB2175-E5F6-4CD4-AC01-4F620230D783}" destId="{E95FEAC4-0D8D-49C5-82F2-79B164801DA8}" srcOrd="0" destOrd="0" presId="urn:microsoft.com/office/officeart/2005/8/layout/chevron1"/>
    <dgm:cxn modelId="{A59F6493-A1E0-4462-A195-B352B5B5A8E8}" srcId="{0A5D1BFE-A9F7-4805-A8F3-5C8EA54F20DB}" destId="{96045FD1-16BD-4186-963D-504DF84374E0}" srcOrd="4" destOrd="0" parTransId="{0283E220-D8DC-4DDA-95E8-0F447B4258CE}" sibTransId="{10ACBDDD-C747-4B6A-8AA5-A7C84F8DDAE0}"/>
    <dgm:cxn modelId="{6B7447B9-7966-42DF-943E-C687169379F2}" type="presOf" srcId="{5EAE9DD7-6510-4583-A181-6C5A221FB748}" destId="{B8817EA5-B1AC-45C9-BDCC-915ECCAFB8A8}" srcOrd="0" destOrd="0" presId="urn:microsoft.com/office/officeart/2005/8/layout/chevron1"/>
    <dgm:cxn modelId="{7B625FC9-4C4B-4C74-A5D5-8909AE56771E}" type="presParOf" srcId="{55A9B496-B94D-41FE-AC49-845DC1C742F6}" destId="{E95FEAC4-0D8D-49C5-82F2-79B164801DA8}" srcOrd="0" destOrd="0" presId="urn:microsoft.com/office/officeart/2005/8/layout/chevron1"/>
    <dgm:cxn modelId="{3256EB44-76B4-447E-928E-5FD9D8A2D066}" type="presParOf" srcId="{55A9B496-B94D-41FE-AC49-845DC1C742F6}" destId="{93A37A7E-6F9C-4C81-A643-4667CCBC025B}" srcOrd="1" destOrd="0" presId="urn:microsoft.com/office/officeart/2005/8/layout/chevron1"/>
    <dgm:cxn modelId="{47EA9033-B540-4738-8B6A-E95BA2E3CDEA}" type="presParOf" srcId="{55A9B496-B94D-41FE-AC49-845DC1C742F6}" destId="{23A1A98E-56C1-4278-9E27-1EFAE67627A6}" srcOrd="2" destOrd="0" presId="urn:microsoft.com/office/officeart/2005/8/layout/chevron1"/>
    <dgm:cxn modelId="{F68F80FB-E1F2-4547-9347-6033D12025ED}" type="presParOf" srcId="{55A9B496-B94D-41FE-AC49-845DC1C742F6}" destId="{51408EA2-B98C-45E2-9CE5-5A2A0727A910}" srcOrd="3" destOrd="0" presId="urn:microsoft.com/office/officeart/2005/8/layout/chevron1"/>
    <dgm:cxn modelId="{8971E9CC-4EED-4708-A051-28E6EBD7053E}" type="presParOf" srcId="{55A9B496-B94D-41FE-AC49-845DC1C742F6}" destId="{767E98FC-EA6B-41B0-BAB3-8BAAFAF27B0F}" srcOrd="4" destOrd="0" presId="urn:microsoft.com/office/officeart/2005/8/layout/chevron1"/>
    <dgm:cxn modelId="{C3CFFC5A-5E9E-4A1F-A3C6-D1CFFAA949A8}" type="presParOf" srcId="{55A9B496-B94D-41FE-AC49-845DC1C742F6}" destId="{D7924A50-D74C-4E0F-8B62-F22E0E37F7B9}" srcOrd="5" destOrd="0" presId="urn:microsoft.com/office/officeart/2005/8/layout/chevron1"/>
    <dgm:cxn modelId="{697585D8-F3EE-47D8-8FFD-2F8BE9A5A143}" type="presParOf" srcId="{55A9B496-B94D-41FE-AC49-845DC1C742F6}" destId="{B8817EA5-B1AC-45C9-BDCC-915ECCAFB8A8}" srcOrd="6" destOrd="0" presId="urn:microsoft.com/office/officeart/2005/8/layout/chevron1"/>
    <dgm:cxn modelId="{78BCBD16-EDDB-41A0-814E-B1C996F567D8}" type="presParOf" srcId="{55A9B496-B94D-41FE-AC49-845DC1C742F6}" destId="{3131BBC1-D7C9-431D-92EF-E1B502F1702E}" srcOrd="7" destOrd="0" presId="urn:microsoft.com/office/officeart/2005/8/layout/chevron1"/>
    <dgm:cxn modelId="{7642A986-4376-4229-9E1A-A5FA743F2BAC}" type="presParOf" srcId="{55A9B496-B94D-41FE-AC49-845DC1C742F6}" destId="{ABE6AC5A-D811-4689-A9A2-0028DCB23D91}" srcOrd="8" destOrd="0" presId="urn:microsoft.com/office/officeart/2005/8/layout/chevron1"/>
    <dgm:cxn modelId="{36449014-38F2-4B23-831C-128ADF321076}" type="presParOf" srcId="{55A9B496-B94D-41FE-AC49-845DC1C742F6}" destId="{03263799-CBEC-4675-8C39-D74299071295}" srcOrd="9" destOrd="0" presId="urn:microsoft.com/office/officeart/2005/8/layout/chevron1"/>
    <dgm:cxn modelId="{8C492748-5A06-4B38-9B95-5EEDC4269259}" type="presParOf" srcId="{55A9B496-B94D-41FE-AC49-845DC1C742F6}" destId="{F6B2D997-B40F-4E91-A789-3CCC8FBA408E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5FEAC4-0D8D-49C5-82F2-79B164801DA8}">
      <dsp:nvSpPr>
        <dsp:cNvPr id="0" name=""/>
        <dsp:cNvSpPr/>
      </dsp:nvSpPr>
      <dsp:spPr>
        <a:xfrm>
          <a:off x="4579" y="2368623"/>
          <a:ext cx="1703549" cy="68141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Statement</a:t>
          </a:r>
          <a:endParaRPr lang="en-US" sz="1400" kern="1200" dirty="0"/>
        </a:p>
      </dsp:txBody>
      <dsp:txXfrm>
        <a:off x="345289" y="2368623"/>
        <a:ext cx="1022130" cy="681419"/>
      </dsp:txXfrm>
    </dsp:sp>
    <dsp:sp modelId="{23A1A98E-56C1-4278-9E27-1EFAE67627A6}">
      <dsp:nvSpPr>
        <dsp:cNvPr id="0" name=""/>
        <dsp:cNvSpPr/>
      </dsp:nvSpPr>
      <dsp:spPr>
        <a:xfrm>
          <a:off x="1537774" y="2368623"/>
          <a:ext cx="1703549" cy="68141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Parsing</a:t>
          </a:r>
          <a:endParaRPr lang="en-US" sz="1400" kern="1200" dirty="0"/>
        </a:p>
      </dsp:txBody>
      <dsp:txXfrm>
        <a:off x="1878484" y="2368623"/>
        <a:ext cx="1022130" cy="681419"/>
      </dsp:txXfrm>
    </dsp:sp>
    <dsp:sp modelId="{767E98FC-EA6B-41B0-BAB3-8BAAFAF27B0F}">
      <dsp:nvSpPr>
        <dsp:cNvPr id="0" name=""/>
        <dsp:cNvSpPr/>
      </dsp:nvSpPr>
      <dsp:spPr>
        <a:xfrm>
          <a:off x="3070968" y="2368623"/>
          <a:ext cx="1703549" cy="68141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Binding</a:t>
          </a:r>
          <a:endParaRPr lang="en-US" sz="1400" kern="1200" dirty="0"/>
        </a:p>
      </dsp:txBody>
      <dsp:txXfrm>
        <a:off x="3411678" y="2368623"/>
        <a:ext cx="1022130" cy="681419"/>
      </dsp:txXfrm>
    </dsp:sp>
    <dsp:sp modelId="{B8817EA5-B1AC-45C9-BDCC-915ECCAFB8A8}">
      <dsp:nvSpPr>
        <dsp:cNvPr id="0" name=""/>
        <dsp:cNvSpPr/>
      </dsp:nvSpPr>
      <dsp:spPr>
        <a:xfrm>
          <a:off x="4604163" y="2368623"/>
          <a:ext cx="1703549" cy="68141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Optimization</a:t>
          </a:r>
          <a:endParaRPr lang="en-US" sz="1400" kern="1200" dirty="0"/>
        </a:p>
      </dsp:txBody>
      <dsp:txXfrm>
        <a:off x="4944873" y="2368623"/>
        <a:ext cx="1022130" cy="681419"/>
      </dsp:txXfrm>
    </dsp:sp>
    <dsp:sp modelId="{ABE6AC5A-D811-4689-A9A2-0028DCB23D91}">
      <dsp:nvSpPr>
        <dsp:cNvPr id="0" name=""/>
        <dsp:cNvSpPr/>
      </dsp:nvSpPr>
      <dsp:spPr>
        <a:xfrm>
          <a:off x="6137358" y="2368623"/>
          <a:ext cx="1703549" cy="68141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Execution</a:t>
          </a:r>
          <a:endParaRPr lang="en-US" sz="1400" kern="1200" dirty="0"/>
        </a:p>
      </dsp:txBody>
      <dsp:txXfrm>
        <a:off x="6478068" y="2368623"/>
        <a:ext cx="1022130" cy="681419"/>
      </dsp:txXfrm>
    </dsp:sp>
    <dsp:sp modelId="{F6B2D997-B40F-4E91-A789-3CCC8FBA408E}">
      <dsp:nvSpPr>
        <dsp:cNvPr id="0" name=""/>
        <dsp:cNvSpPr/>
      </dsp:nvSpPr>
      <dsp:spPr>
        <a:xfrm>
          <a:off x="7670552" y="2368623"/>
          <a:ext cx="1703549" cy="68141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Results</a:t>
          </a:r>
          <a:endParaRPr lang="en-US" sz="1400" kern="1200" dirty="0"/>
        </a:p>
      </dsp:txBody>
      <dsp:txXfrm>
        <a:off x="8011262" y="2368623"/>
        <a:ext cx="1022130" cy="6814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DD6D-5BD4-4A18-85F6-66E227F392D1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108AB-D1CC-44CF-BB32-A88B764C7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437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DD6D-5BD4-4A18-85F6-66E227F392D1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108AB-D1CC-44CF-BB32-A88B764C7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900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DD6D-5BD4-4A18-85F6-66E227F392D1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108AB-D1CC-44CF-BB32-A88B764C7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853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DD6D-5BD4-4A18-85F6-66E227F392D1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108AB-D1CC-44CF-BB32-A88B764C7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935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DD6D-5BD4-4A18-85F6-66E227F392D1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108AB-D1CC-44CF-BB32-A88B764C7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421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DD6D-5BD4-4A18-85F6-66E227F392D1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108AB-D1CC-44CF-BB32-A88B764C7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157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DD6D-5BD4-4A18-85F6-66E227F392D1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108AB-D1CC-44CF-BB32-A88B764C7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914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DD6D-5BD4-4A18-85F6-66E227F392D1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108AB-D1CC-44CF-BB32-A88B764C7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91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DD6D-5BD4-4A18-85F6-66E227F392D1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108AB-D1CC-44CF-BB32-A88B764C7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6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DD6D-5BD4-4A18-85F6-66E227F392D1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108AB-D1CC-44CF-BB32-A88B764C7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850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DD6D-5BD4-4A18-85F6-66E227F392D1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108AB-D1CC-44CF-BB32-A88B764C7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283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ADD6D-5BD4-4A18-85F6-66E227F392D1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108AB-D1CC-44CF-BB32-A88B764C7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306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auntkathisql.com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T-SQL Performance Tuning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Kathi Kellenberger</a:t>
            </a:r>
          </a:p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auntkathisql.com</a:t>
            </a:r>
            <a:endParaRPr lang="en-US" dirty="0" smtClean="0"/>
          </a:p>
          <a:p>
            <a:r>
              <a:rPr lang="en-US" dirty="0" smtClean="0"/>
              <a:t>Kathi.Kellenberger@linchpinpeople.com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89" y="5016579"/>
            <a:ext cx="5422222" cy="12698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2100" y="4249875"/>
            <a:ext cx="1400000" cy="2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22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Tools: Execution Plans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5758" y="1690689"/>
            <a:ext cx="2438294" cy="22194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9941" y="1944312"/>
            <a:ext cx="1919987" cy="19337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0830" y="3878013"/>
            <a:ext cx="1976906" cy="2078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64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Tools: Execution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 smtClean="0"/>
              <a:t>ighest query cost</a:t>
            </a:r>
          </a:p>
          <a:p>
            <a:r>
              <a:rPr lang="en-US" dirty="0" smtClean="0"/>
              <a:t>High cost operators</a:t>
            </a:r>
          </a:p>
          <a:p>
            <a:r>
              <a:rPr lang="en-US" dirty="0" smtClean="0"/>
              <a:t>Index scans</a:t>
            </a:r>
          </a:p>
          <a:p>
            <a:r>
              <a:rPr lang="en-US" dirty="0" smtClean="0"/>
              <a:t>Lookups</a:t>
            </a:r>
          </a:p>
          <a:p>
            <a:r>
              <a:rPr lang="en-US" dirty="0" smtClean="0"/>
              <a:t>Sorts</a:t>
            </a:r>
          </a:p>
          <a:p>
            <a:r>
              <a:rPr lang="en-US" dirty="0" smtClean="0"/>
              <a:t>Thick lines</a:t>
            </a:r>
          </a:p>
          <a:p>
            <a:r>
              <a:rPr lang="en-US" dirty="0" smtClean="0"/>
              <a:t>Estimated vs. Actual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700" y="1825625"/>
            <a:ext cx="5384800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4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95180" y="5601003"/>
            <a:ext cx="6070600" cy="368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995180" y="5601003"/>
            <a:ext cx="1536700" cy="3683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5180" y="1256997"/>
            <a:ext cx="6201640" cy="434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36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Tools: Statistics IO and Statistics Time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462" y="2106612"/>
            <a:ext cx="11344275" cy="7905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0653" y="3566988"/>
            <a:ext cx="6582694" cy="178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14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95180" y="5601003"/>
            <a:ext cx="6070600" cy="368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995180" y="5601003"/>
            <a:ext cx="1907020" cy="3683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5180" y="1256997"/>
            <a:ext cx="6201640" cy="434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37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9585" y="1690688"/>
            <a:ext cx="10515600" cy="4351338"/>
          </a:xfrm>
        </p:spPr>
        <p:txBody>
          <a:bodyPr/>
          <a:lstStyle/>
          <a:p>
            <a:r>
              <a:rPr lang="en-US" dirty="0" smtClean="0"/>
              <a:t>It’s science, not magic!</a:t>
            </a:r>
          </a:p>
          <a:p>
            <a:r>
              <a:rPr lang="en-US" dirty="0" smtClean="0"/>
              <a:t>Definitions: </a:t>
            </a:r>
          </a:p>
          <a:p>
            <a:pPr lvl="1"/>
            <a:r>
              <a:rPr lang="en-US" dirty="0" smtClean="0"/>
              <a:t>Clustered Index – The table</a:t>
            </a:r>
          </a:p>
          <a:p>
            <a:pPr lvl="1"/>
            <a:r>
              <a:rPr lang="en-US" dirty="0" smtClean="0"/>
              <a:t>Heap – A table without a clustered index</a:t>
            </a:r>
          </a:p>
          <a:p>
            <a:pPr lvl="1"/>
            <a:r>
              <a:rPr lang="en-US" dirty="0" err="1" smtClean="0"/>
              <a:t>Nonclustered</a:t>
            </a:r>
            <a:r>
              <a:rPr lang="en-US" dirty="0" smtClean="0"/>
              <a:t> Index – A separate structure</a:t>
            </a:r>
          </a:p>
          <a:p>
            <a:pPr lvl="1"/>
            <a:r>
              <a:rPr lang="en-US" dirty="0" smtClean="0"/>
              <a:t>Key – Columns defining the index</a:t>
            </a:r>
          </a:p>
          <a:p>
            <a:pPr lvl="1"/>
            <a:r>
              <a:rPr lang="en-US" dirty="0" smtClean="0"/>
              <a:t>Included columns – Extra columns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88330" y="863300"/>
            <a:ext cx="3907971" cy="4305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25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Indexes: Two types of structures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311" y="2438399"/>
            <a:ext cx="3882977" cy="31252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9429" y="2568976"/>
            <a:ext cx="2886047" cy="26101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98098" y="5942052"/>
            <a:ext cx="12166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Heaps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14144" y="5942051"/>
            <a:ext cx="13751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B-trees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53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655820" y="297502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3101468" y="3000777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4485630" y="3000777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904458" y="3000777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7315441" y="297502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8728926" y="297502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0148803" y="297502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2650626" y="3313090"/>
            <a:ext cx="410948" cy="2125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4069332" y="3313090"/>
            <a:ext cx="410948" cy="2125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5463136" y="3313090"/>
            <a:ext cx="410948" cy="2125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6866497" y="3313090"/>
            <a:ext cx="410948" cy="2125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8286374" y="3313090"/>
            <a:ext cx="410948" cy="2125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9712584" y="3313090"/>
            <a:ext cx="410948" cy="2125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027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5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B-Tree Index Structure</a:t>
            </a:r>
            <a:endParaRPr lang="en-US" dirty="0"/>
          </a:p>
        </p:txBody>
      </p:sp>
      <p:sp>
        <p:nvSpPr>
          <p:cNvPr id="4" name="Rounded Rectangle 3"/>
          <p:cNvSpPr>
            <a:spLocks noChangeAspect="1"/>
          </p:cNvSpPr>
          <p:nvPr/>
        </p:nvSpPr>
        <p:spPr>
          <a:xfrm>
            <a:off x="5629087" y="2151516"/>
            <a:ext cx="771702" cy="475488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5" name="Rounded Rectangle 4"/>
          <p:cNvSpPr>
            <a:spLocks noChangeAspect="1"/>
          </p:cNvSpPr>
          <p:nvPr/>
        </p:nvSpPr>
        <p:spPr>
          <a:xfrm>
            <a:off x="4817863" y="2923531"/>
            <a:ext cx="771702" cy="475488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6" name="Rounded Rectangle 5"/>
          <p:cNvSpPr>
            <a:spLocks noChangeAspect="1"/>
          </p:cNvSpPr>
          <p:nvPr/>
        </p:nvSpPr>
        <p:spPr>
          <a:xfrm>
            <a:off x="6493667" y="2901836"/>
            <a:ext cx="771702" cy="475488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7" name="Rounded Rectangle 6"/>
          <p:cNvSpPr>
            <a:spLocks noChangeAspect="1"/>
          </p:cNvSpPr>
          <p:nvPr/>
        </p:nvSpPr>
        <p:spPr>
          <a:xfrm>
            <a:off x="3957875" y="3700042"/>
            <a:ext cx="771702" cy="475488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8" name="Rounded Rectangle 7"/>
          <p:cNvSpPr>
            <a:spLocks noChangeAspect="1"/>
          </p:cNvSpPr>
          <p:nvPr/>
        </p:nvSpPr>
        <p:spPr>
          <a:xfrm>
            <a:off x="7183808" y="3741101"/>
            <a:ext cx="771702" cy="475488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9" name="Right Arrow 8"/>
          <p:cNvSpPr>
            <a:spLocks noChangeAspect="1"/>
          </p:cNvSpPr>
          <p:nvPr/>
        </p:nvSpPr>
        <p:spPr>
          <a:xfrm rot="7810317">
            <a:off x="5350095" y="2701010"/>
            <a:ext cx="248730" cy="128622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>
            <a:spLocks noChangeAspect="1"/>
          </p:cNvSpPr>
          <p:nvPr/>
        </p:nvSpPr>
        <p:spPr>
          <a:xfrm rot="7810317">
            <a:off x="4693497" y="3499216"/>
            <a:ext cx="248730" cy="128622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>
            <a:spLocks noChangeAspect="1"/>
          </p:cNvSpPr>
          <p:nvPr/>
        </p:nvSpPr>
        <p:spPr>
          <a:xfrm rot="2450410">
            <a:off x="6481752" y="2712984"/>
            <a:ext cx="248730" cy="128622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>
            <a:spLocks noChangeAspect="1"/>
          </p:cNvSpPr>
          <p:nvPr/>
        </p:nvSpPr>
        <p:spPr>
          <a:xfrm rot="2450410">
            <a:off x="7141004" y="3505749"/>
            <a:ext cx="248730" cy="128622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>
            <a:spLocks noChangeAspect="1"/>
          </p:cNvSpPr>
          <p:nvPr/>
        </p:nvSpPr>
        <p:spPr>
          <a:xfrm>
            <a:off x="5176569" y="3741101"/>
            <a:ext cx="771702" cy="475488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14" name="Right Arrow 13"/>
          <p:cNvSpPr>
            <a:spLocks noChangeAspect="1"/>
          </p:cNvSpPr>
          <p:nvPr/>
        </p:nvSpPr>
        <p:spPr>
          <a:xfrm rot="2450410">
            <a:off x="5403866" y="3505749"/>
            <a:ext cx="248730" cy="128622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>
            <a:spLocks noChangeAspect="1"/>
          </p:cNvSpPr>
          <p:nvPr/>
        </p:nvSpPr>
        <p:spPr>
          <a:xfrm>
            <a:off x="6269737" y="3741101"/>
            <a:ext cx="771702" cy="475488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sp>
        <p:nvSpPr>
          <p:cNvPr id="17" name="Right Arrow 16"/>
          <p:cNvSpPr>
            <a:spLocks noChangeAspect="1"/>
          </p:cNvSpPr>
          <p:nvPr/>
        </p:nvSpPr>
        <p:spPr>
          <a:xfrm rot="7810317">
            <a:off x="6583447" y="3540275"/>
            <a:ext cx="248730" cy="128622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8302752" y="2151516"/>
            <a:ext cx="109728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9418320" y="2151516"/>
            <a:ext cx="0" cy="2065074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8302752" y="4232519"/>
            <a:ext cx="1115568" cy="1182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9788075" y="2959722"/>
            <a:ext cx="1799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Non-Leaf Levels</a:t>
            </a:r>
            <a:endParaRPr lang="en-US" b="1" dirty="0"/>
          </a:p>
        </p:txBody>
      </p:sp>
      <p:sp>
        <p:nvSpPr>
          <p:cNvPr id="27" name="Rounded Rectangle 26"/>
          <p:cNvSpPr/>
          <p:nvPr/>
        </p:nvSpPr>
        <p:spPr>
          <a:xfrm>
            <a:off x="3293141" y="4517369"/>
            <a:ext cx="603504" cy="4937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8" name="Rounded Rectangle 27"/>
          <p:cNvSpPr/>
          <p:nvPr/>
        </p:nvSpPr>
        <p:spPr>
          <a:xfrm>
            <a:off x="4030046" y="4505549"/>
            <a:ext cx="603504" cy="4937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29" name="Rounded Rectangle 28"/>
          <p:cNvSpPr/>
          <p:nvPr/>
        </p:nvSpPr>
        <p:spPr>
          <a:xfrm>
            <a:off x="4893947" y="4491439"/>
            <a:ext cx="603504" cy="4937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30" name="Rounded Rectangle 29"/>
          <p:cNvSpPr/>
          <p:nvPr/>
        </p:nvSpPr>
        <p:spPr>
          <a:xfrm>
            <a:off x="5713142" y="4525293"/>
            <a:ext cx="603504" cy="4937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1" name="Rounded Rectangle 30"/>
          <p:cNvSpPr/>
          <p:nvPr/>
        </p:nvSpPr>
        <p:spPr>
          <a:xfrm>
            <a:off x="6469974" y="4517369"/>
            <a:ext cx="603504" cy="4937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32" name="Rounded Rectangle 31"/>
          <p:cNvSpPr/>
          <p:nvPr/>
        </p:nvSpPr>
        <p:spPr>
          <a:xfrm>
            <a:off x="7302206" y="4525526"/>
            <a:ext cx="603504" cy="4937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33" name="Rounded Rectangle 32"/>
          <p:cNvSpPr/>
          <p:nvPr/>
        </p:nvSpPr>
        <p:spPr>
          <a:xfrm>
            <a:off x="8057043" y="4525293"/>
            <a:ext cx="603504" cy="4937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9261435" y="4449015"/>
            <a:ext cx="1199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Leaf Level</a:t>
            </a:r>
            <a:endParaRPr lang="en-US" b="1" dirty="0"/>
          </a:p>
        </p:txBody>
      </p:sp>
      <p:sp>
        <p:nvSpPr>
          <p:cNvPr id="52" name="Right Arrow 51"/>
          <p:cNvSpPr>
            <a:spLocks noChangeAspect="1"/>
          </p:cNvSpPr>
          <p:nvPr/>
        </p:nvSpPr>
        <p:spPr>
          <a:xfrm rot="7810317">
            <a:off x="3755652" y="4257692"/>
            <a:ext cx="248730" cy="128622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Arrow 52"/>
          <p:cNvSpPr>
            <a:spLocks noChangeAspect="1"/>
          </p:cNvSpPr>
          <p:nvPr/>
        </p:nvSpPr>
        <p:spPr>
          <a:xfrm rot="7810317">
            <a:off x="5079349" y="4304723"/>
            <a:ext cx="248730" cy="128622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ight Arrow 53"/>
          <p:cNvSpPr>
            <a:spLocks noChangeAspect="1"/>
          </p:cNvSpPr>
          <p:nvPr/>
        </p:nvSpPr>
        <p:spPr>
          <a:xfrm rot="7810317">
            <a:off x="6178331" y="4324467"/>
            <a:ext cx="248730" cy="128622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ight Arrow 54"/>
          <p:cNvSpPr>
            <a:spLocks noChangeAspect="1"/>
          </p:cNvSpPr>
          <p:nvPr/>
        </p:nvSpPr>
        <p:spPr>
          <a:xfrm rot="7810317" flipV="1">
            <a:off x="7423285" y="4302072"/>
            <a:ext cx="235761" cy="121916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56" name="Right Arrow 55"/>
          <p:cNvSpPr>
            <a:spLocks noChangeAspect="1"/>
          </p:cNvSpPr>
          <p:nvPr/>
        </p:nvSpPr>
        <p:spPr>
          <a:xfrm rot="2450410">
            <a:off x="4204501" y="4278545"/>
            <a:ext cx="248730" cy="128622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ight Arrow 56"/>
          <p:cNvSpPr>
            <a:spLocks noChangeAspect="1"/>
          </p:cNvSpPr>
          <p:nvPr/>
        </p:nvSpPr>
        <p:spPr>
          <a:xfrm rot="2450410">
            <a:off x="6693551" y="4275651"/>
            <a:ext cx="248730" cy="128622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ight Arrow 57"/>
          <p:cNvSpPr>
            <a:spLocks noChangeAspect="1"/>
          </p:cNvSpPr>
          <p:nvPr/>
        </p:nvSpPr>
        <p:spPr>
          <a:xfrm rot="2450410">
            <a:off x="5678716" y="4310896"/>
            <a:ext cx="248730" cy="128622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ight Arrow 58"/>
          <p:cNvSpPr>
            <a:spLocks noChangeAspect="1"/>
          </p:cNvSpPr>
          <p:nvPr/>
        </p:nvSpPr>
        <p:spPr>
          <a:xfrm rot="2450410">
            <a:off x="7932678" y="4331001"/>
            <a:ext cx="248730" cy="128622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07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95180" y="5601003"/>
            <a:ext cx="6070600" cy="368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995180" y="5601003"/>
            <a:ext cx="2237220" cy="3683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5180" y="1256997"/>
            <a:ext cx="6201640" cy="434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36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96780" y="5613400"/>
            <a:ext cx="6070600" cy="368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096780" y="5597979"/>
            <a:ext cx="444500" cy="3683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1260" y="1155094"/>
            <a:ext cx="6201640" cy="434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76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Queries to Tune?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2054225"/>
            <a:ext cx="10515600" cy="4351338"/>
          </a:xfrm>
        </p:spPr>
        <p:txBody>
          <a:bodyPr/>
          <a:lstStyle/>
          <a:p>
            <a:r>
              <a:rPr lang="en-US" dirty="0" smtClean="0"/>
              <a:t>Important – the CEOs favorite</a:t>
            </a:r>
            <a:br>
              <a:rPr lang="en-US" dirty="0" smtClean="0"/>
            </a:br>
            <a:r>
              <a:rPr lang="en-US" dirty="0" smtClean="0"/>
              <a:t>report</a:t>
            </a:r>
          </a:p>
          <a:p>
            <a:r>
              <a:rPr lang="en-US" dirty="0" smtClean="0"/>
              <a:t>Queries that run often</a:t>
            </a:r>
          </a:p>
          <a:p>
            <a:r>
              <a:rPr lang="en-US" dirty="0" smtClean="0"/>
              <a:t>Queries that take a long time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850" y="1822450"/>
            <a:ext cx="5397500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67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95181" y="5633963"/>
            <a:ext cx="6070600" cy="368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995180" y="5633963"/>
            <a:ext cx="2618220" cy="3683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5180" y="1256997"/>
            <a:ext cx="6201640" cy="434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05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Anti-patterns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4800"/>
            <a:ext cx="5283200" cy="5283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600" y="1574800"/>
            <a:ext cx="5283200" cy="5283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0" y="1574800"/>
            <a:ext cx="5283200" cy="528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000" y="1574800"/>
            <a:ext cx="5283200" cy="528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78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 Sniffing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64467"/>
            <a:ext cx="10515600" cy="4351338"/>
          </a:xfrm>
        </p:spPr>
        <p:txBody>
          <a:bodyPr/>
          <a:lstStyle/>
          <a:p>
            <a:r>
              <a:rPr lang="en-US" dirty="0" smtClean="0"/>
              <a:t>The query was fast yesterday…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7099" y="1690688"/>
            <a:ext cx="2495898" cy="3753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04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Lookups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the index just isn’t enough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806" y="2570360"/>
            <a:ext cx="4251361" cy="21812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5977" y="1321558"/>
            <a:ext cx="3546194" cy="4839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17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95181" y="5633963"/>
            <a:ext cx="6070600" cy="368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995180" y="5633963"/>
            <a:ext cx="2986520" cy="3683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5180" y="1256997"/>
            <a:ext cx="6201640" cy="434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5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SARGability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3900" y="2693988"/>
            <a:ext cx="10515600" cy="4351338"/>
          </a:xfrm>
        </p:spPr>
        <p:txBody>
          <a:bodyPr/>
          <a:lstStyle/>
          <a:p>
            <a:r>
              <a:rPr lang="en-US" dirty="0" smtClean="0"/>
              <a:t>Index scan instead of seek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149" y="1368425"/>
            <a:ext cx="5115851" cy="5092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71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95181" y="5633963"/>
            <a:ext cx="6070600" cy="368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995180" y="5633963"/>
            <a:ext cx="3354820" cy="3683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5180" y="1256997"/>
            <a:ext cx="6201640" cy="434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90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Implicit Conversions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/>
          <a:lstStyle/>
          <a:p>
            <a:r>
              <a:rPr lang="en-US" dirty="0" smtClean="0"/>
              <a:t>When </a:t>
            </a:r>
            <a:r>
              <a:rPr lang="en-US" dirty="0" err="1" smtClean="0"/>
              <a:t>unequals</a:t>
            </a:r>
            <a:r>
              <a:rPr lang="en-US" dirty="0" smtClean="0"/>
              <a:t> meet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651" y="1690688"/>
            <a:ext cx="3621005" cy="36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35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95181" y="5633963"/>
            <a:ext cx="6070600" cy="368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995180" y="5633963"/>
            <a:ext cx="3773920" cy="3683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5180" y="1256997"/>
            <a:ext cx="6201640" cy="434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65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tale of one query and two query times</a:t>
            </a:r>
          </a:p>
          <a:p>
            <a:r>
              <a:rPr lang="en-US" dirty="0"/>
              <a:t>The </a:t>
            </a:r>
            <a:r>
              <a:rPr lang="en-US" dirty="0" smtClean="0"/>
              <a:t>optimizer</a:t>
            </a:r>
          </a:p>
          <a:p>
            <a:r>
              <a:rPr lang="en-US" dirty="0" smtClean="0"/>
              <a:t>Tools: Plans, IO, and Time</a:t>
            </a:r>
          </a:p>
          <a:p>
            <a:r>
              <a:rPr lang="en-US" dirty="0" smtClean="0"/>
              <a:t>Indexes</a:t>
            </a:r>
          </a:p>
          <a:p>
            <a:r>
              <a:rPr lang="en-US" dirty="0" smtClean="0"/>
              <a:t>Which queries to tune?</a:t>
            </a:r>
          </a:p>
          <a:p>
            <a:r>
              <a:rPr lang="en-US" dirty="0" smtClean="0"/>
              <a:t>Anti-patterns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30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6600" y="2651125"/>
            <a:ext cx="10515600" cy="4351338"/>
          </a:xfrm>
        </p:spPr>
        <p:txBody>
          <a:bodyPr/>
          <a:lstStyle/>
          <a:p>
            <a:r>
              <a:rPr lang="en-US" dirty="0" smtClean="0"/>
              <a:t>One big query is not </a:t>
            </a:r>
            <a:br>
              <a:rPr lang="en-US" dirty="0" smtClean="0"/>
            </a:br>
            <a:r>
              <a:rPr lang="en-US" dirty="0" smtClean="0"/>
              <a:t>always most efficient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500" y="1944688"/>
            <a:ext cx="508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89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95181" y="5633963"/>
            <a:ext cx="6070600" cy="368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995180" y="5633963"/>
            <a:ext cx="4574020" cy="3683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5180" y="1256997"/>
            <a:ext cx="6201640" cy="434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89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1350" y="2727325"/>
            <a:ext cx="10515600" cy="4351338"/>
          </a:xfrm>
        </p:spPr>
        <p:txBody>
          <a:bodyPr/>
          <a:lstStyle/>
          <a:p>
            <a:r>
              <a:rPr lang="en-US" dirty="0" smtClean="0"/>
              <a:t>Hidden from execution plan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150" y="1562100"/>
            <a:ext cx="4813300" cy="401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24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95181" y="5633963"/>
            <a:ext cx="6070600" cy="368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995180" y="5633963"/>
            <a:ext cx="5297920" cy="3683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5180" y="1256997"/>
            <a:ext cx="6201640" cy="434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7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Loops and Cursors!!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959" y="1899444"/>
            <a:ext cx="6744081" cy="4501356"/>
          </a:xfrm>
        </p:spPr>
      </p:pic>
    </p:spTree>
    <p:extLst>
      <p:ext uri="{BB962C8B-B14F-4D97-AF65-F5344CB8AC3E}">
        <p14:creationId xmlns:p14="http://schemas.microsoft.com/office/powerpoint/2010/main" val="28598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95181" y="5633963"/>
            <a:ext cx="6070600" cy="368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995179" y="5633963"/>
            <a:ext cx="6070601" cy="3683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5180" y="1256997"/>
            <a:ext cx="6201640" cy="434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78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tale of one query and two query times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0" y="1690688"/>
            <a:ext cx="7556500" cy="504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24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95180" y="5601003"/>
            <a:ext cx="6070600" cy="368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995180" y="5601003"/>
            <a:ext cx="787400" cy="3683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5180" y="1256997"/>
            <a:ext cx="6201640" cy="434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26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8939" y="198911"/>
            <a:ext cx="10018713" cy="1752599"/>
          </a:xfrm>
        </p:spPr>
        <p:txBody>
          <a:bodyPr/>
          <a:lstStyle/>
          <a:p>
            <a:r>
              <a:rPr lang="en-US" dirty="0" smtClean="0"/>
              <a:t>The Query Optimizer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78468156"/>
              </p:ext>
            </p:extLst>
          </p:nvPr>
        </p:nvGraphicFramePr>
        <p:xfrm>
          <a:off x="976376" y="706966"/>
          <a:ext cx="9378682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val 4"/>
          <p:cNvSpPr/>
          <p:nvPr/>
        </p:nvSpPr>
        <p:spPr>
          <a:xfrm>
            <a:off x="5669041" y="5050412"/>
            <a:ext cx="1162665" cy="8743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Plan Cache</a:t>
            </a:r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>
            <a:off x="5904427" y="4108869"/>
            <a:ext cx="257577" cy="7856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 Arrow 9"/>
          <p:cNvSpPr/>
          <p:nvPr/>
        </p:nvSpPr>
        <p:spPr>
          <a:xfrm>
            <a:off x="6481796" y="4108868"/>
            <a:ext cx="259560" cy="78638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007452" y="5050412"/>
            <a:ext cx="1162665" cy="8743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</a:t>
            </a:r>
          </a:p>
          <a:p>
            <a:pPr algn="ctr"/>
            <a:r>
              <a:rPr lang="en-US" dirty="0" smtClean="0"/>
              <a:t>Cache</a:t>
            </a:r>
            <a:endParaRPr lang="en-US" dirty="0"/>
          </a:p>
        </p:txBody>
      </p:sp>
      <p:sp>
        <p:nvSpPr>
          <p:cNvPr id="14" name="Down Arrow 13"/>
          <p:cNvSpPr/>
          <p:nvPr/>
        </p:nvSpPr>
        <p:spPr>
          <a:xfrm>
            <a:off x="7242838" y="4108869"/>
            <a:ext cx="257577" cy="7856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Up Arrow 14"/>
          <p:cNvSpPr/>
          <p:nvPr/>
        </p:nvSpPr>
        <p:spPr>
          <a:xfrm>
            <a:off x="7820207" y="4108868"/>
            <a:ext cx="259560" cy="78638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lowchart: Magnetic Disk 2"/>
          <p:cNvSpPr/>
          <p:nvPr/>
        </p:nvSpPr>
        <p:spPr>
          <a:xfrm>
            <a:off x="9161258" y="4921080"/>
            <a:ext cx="1162594" cy="953589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8227006" y="5108776"/>
            <a:ext cx="737663" cy="2614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Arrow 15"/>
          <p:cNvSpPr/>
          <p:nvPr/>
        </p:nvSpPr>
        <p:spPr>
          <a:xfrm>
            <a:off x="8170117" y="5566205"/>
            <a:ext cx="737663" cy="29469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378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0" grpId="0" animBg="1"/>
      <p:bldP spid="13" grpId="0" animBg="1"/>
      <p:bldP spid="14" grpId="0" animBg="1"/>
      <p:bldP spid="15" grpId="0" animBg="1"/>
      <p:bldP spid="3" grpId="0" animBg="1"/>
      <p:bldP spid="6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95180" y="5601003"/>
            <a:ext cx="6070600" cy="368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995180" y="5601003"/>
            <a:ext cx="1155700" cy="3683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5180" y="1256997"/>
            <a:ext cx="6201640" cy="434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06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Tools: Execution Plans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575" y="1978493"/>
            <a:ext cx="10563225" cy="89917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1698" y="3711504"/>
            <a:ext cx="9516803" cy="100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20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Tools: Execution Plans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34281" y="1690688"/>
            <a:ext cx="8997073" cy="447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2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2433</TotalTime>
  <Words>226</Words>
  <Application>Microsoft Office PowerPoint</Application>
  <PresentationFormat>Widescreen</PresentationFormat>
  <Paragraphs>89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Calibri</vt:lpstr>
      <vt:lpstr>Calibri Light</vt:lpstr>
      <vt:lpstr>Office Theme</vt:lpstr>
      <vt:lpstr>T-SQL Performance Tuning</vt:lpstr>
      <vt:lpstr>PowerPoint Presentation</vt:lpstr>
      <vt:lpstr>Agenda</vt:lpstr>
      <vt:lpstr>A tale of one query and two query times</vt:lpstr>
      <vt:lpstr>PowerPoint Presentation</vt:lpstr>
      <vt:lpstr>The Query Optimizer</vt:lpstr>
      <vt:lpstr>PowerPoint Presentation</vt:lpstr>
      <vt:lpstr>Tools: Execution Plans</vt:lpstr>
      <vt:lpstr>Tools: Execution Plans</vt:lpstr>
      <vt:lpstr>Tools: Execution Plans</vt:lpstr>
      <vt:lpstr>Tools: Execution Plans</vt:lpstr>
      <vt:lpstr>PowerPoint Presentation</vt:lpstr>
      <vt:lpstr>Tools: Statistics IO and Statistics Time</vt:lpstr>
      <vt:lpstr>PowerPoint Presentation</vt:lpstr>
      <vt:lpstr>Indexes</vt:lpstr>
      <vt:lpstr>Indexes: Two types of structures</vt:lpstr>
      <vt:lpstr>Heaps</vt:lpstr>
      <vt:lpstr>B-Tree Index Structure</vt:lpstr>
      <vt:lpstr>PowerPoint Presentation</vt:lpstr>
      <vt:lpstr>Which Queries to Tune?</vt:lpstr>
      <vt:lpstr>PowerPoint Presentation</vt:lpstr>
      <vt:lpstr>Anti-patterns</vt:lpstr>
      <vt:lpstr>Parameter Sniffing</vt:lpstr>
      <vt:lpstr>Key Lookups</vt:lpstr>
      <vt:lpstr>PowerPoint Presentation</vt:lpstr>
      <vt:lpstr>SARGability</vt:lpstr>
      <vt:lpstr>PowerPoint Presentation</vt:lpstr>
      <vt:lpstr>Implicit Conversions</vt:lpstr>
      <vt:lpstr>PowerPoint Presentation</vt:lpstr>
      <vt:lpstr>Complexity</vt:lpstr>
      <vt:lpstr>PowerPoint Presentation</vt:lpstr>
      <vt:lpstr>Functions</vt:lpstr>
      <vt:lpstr>PowerPoint Presentation</vt:lpstr>
      <vt:lpstr>Loops and Cursors!!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T-SQL Performance Tuning</dc:title>
  <dc:creator>Kathi Kellenberger</dc:creator>
  <cp:lastModifiedBy>Kathi Kellenberger</cp:lastModifiedBy>
  <cp:revision>41</cp:revision>
  <dcterms:created xsi:type="dcterms:W3CDTF">2015-03-08T02:03:01Z</dcterms:created>
  <dcterms:modified xsi:type="dcterms:W3CDTF">2015-03-19T22:04:07Z</dcterms:modified>
</cp:coreProperties>
</file>